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1" r:id="rId2"/>
  </p:sldMasterIdLst>
  <p:notesMasterIdLst>
    <p:notesMasterId r:id="rId18"/>
  </p:notesMasterIdLst>
  <p:handoutMasterIdLst>
    <p:handoutMasterId r:id="rId19"/>
  </p:handoutMasterIdLst>
  <p:sldIdLst>
    <p:sldId id="291" r:id="rId3"/>
    <p:sldId id="374" r:id="rId4"/>
    <p:sldId id="385" r:id="rId5"/>
    <p:sldId id="375" r:id="rId6"/>
    <p:sldId id="393" r:id="rId7"/>
    <p:sldId id="368" r:id="rId8"/>
    <p:sldId id="392" r:id="rId9"/>
    <p:sldId id="388" r:id="rId10"/>
    <p:sldId id="372" r:id="rId11"/>
    <p:sldId id="386" r:id="rId12"/>
    <p:sldId id="379" r:id="rId13"/>
    <p:sldId id="387" r:id="rId14"/>
    <p:sldId id="389" r:id="rId15"/>
    <p:sldId id="390" r:id="rId16"/>
    <p:sldId id="39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C13801-05A1-4E35-B9BD-9FDC37215064}">
          <p14:sldIdLst>
            <p14:sldId id="291"/>
            <p14:sldId id="374"/>
            <p14:sldId id="385"/>
            <p14:sldId id="375"/>
            <p14:sldId id="393"/>
            <p14:sldId id="368"/>
            <p14:sldId id="392"/>
            <p14:sldId id="388"/>
            <p14:sldId id="372"/>
            <p14:sldId id="386"/>
            <p14:sldId id="379"/>
            <p14:sldId id="387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A12"/>
    <a:srgbClr val="FCE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2" autoAdjust="0"/>
    <p:restoredTop sz="65224" autoAdjust="0"/>
  </p:normalViewPr>
  <p:slideViewPr>
    <p:cSldViewPr>
      <p:cViewPr>
        <p:scale>
          <a:sx n="75" d="100"/>
          <a:sy n="75" d="100"/>
        </p:scale>
        <p:origin x="-1576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647" y="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Ctr="0" compatLnSpc="0"/>
          <a:lstStyle/>
          <a:p>
            <a:pPr algn="r" hangingPunct="0">
              <a:defRPr sz="1400"/>
            </a:pPr>
            <a:fld id="{1F66843A-4839-4C0A-9595-44BEED77C33A}" type="datetimeFigureOut">
              <a:t>11/2/16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hangingPunct="0">
              <a:defRPr sz="1400"/>
            </a:pPr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647" y="8686800"/>
            <a:ext cx="2976035" cy="456873"/>
          </a:xfrm>
          <a:prstGeom prst="rect">
            <a:avLst/>
          </a:prstGeom>
          <a:noFill/>
          <a:ln>
            <a:noFill/>
          </a:ln>
        </p:spPr>
        <p:txBody>
          <a:bodyPr vert="horz" wrap="none" lIns="80766" tIns="40383" rIns="80766" bIns="40383" anchor="b" anchorCtr="0" compatLnSpc="0"/>
          <a:lstStyle/>
          <a:p>
            <a:pPr algn="r" hangingPunct="0">
              <a:defRPr sz="1400"/>
            </a:pPr>
            <a:fld id="{B2B87DBE-82D2-48CA-BC78-1B5079AFF859}" type="slidenum">
              <a:t>‹#›</a:t>
            </a:fld>
            <a:endParaRPr lang="en-US" sz="1300"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5541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20243C-15B7-499A-B9E2-6D1D674602A5}" type="datetimeFigureOut">
              <a:t>11/2/16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F9F2838-8FA1-4BFF-8653-9F27B290F4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Stop hardcoding configuration 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/>
            <a:fld id="{0D8D09CA-B0F7-47E8-8261-A059DBA42D97}" type="slidenum">
              <a:t>1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693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you do?</a:t>
            </a:r>
          </a:p>
          <a:p>
            <a:r>
              <a:rPr lang="en-US" dirty="0" smtClean="0"/>
              <a:t>Enroll</a:t>
            </a:r>
            <a:r>
              <a:rPr lang="en-US" baseline="0" dirty="0" smtClean="0"/>
              <a:t> a link</a:t>
            </a:r>
          </a:p>
          <a:p>
            <a:r>
              <a:rPr lang="en-US" baseline="0" dirty="0" smtClean="0"/>
              <a:t>Upload a package</a:t>
            </a:r>
          </a:p>
          <a:p>
            <a:r>
              <a:rPr lang="en-US" baseline="0" dirty="0" smtClean="0"/>
              <a:t>Check launch history</a:t>
            </a:r>
          </a:p>
          <a:p>
            <a:r>
              <a:rPr lang="en-US" baseline="0" dirty="0" smtClean="0"/>
              <a:t>See statements for each launch</a:t>
            </a:r>
          </a:p>
          <a:p>
            <a:endParaRPr lang="en-US" baseline="0" dirty="0" smtClean="0"/>
          </a:p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content URL must be added to the launch server before it can be launched.</a:t>
            </a:r>
          </a:p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launch server uses the term “App” to refer to a single learning experience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rtl="0">
              <a:buFont typeface="StarSymbol"/>
              <a:buNone/>
            </a:pPr>
            <a:r>
              <a:rPr lang="en" sz="2000" dirty="0" smtClean="0">
                <a:solidFill>
                  <a:schemeClr val="bg1"/>
                </a:solidFill>
              </a:rPr>
              <a:t>The Launch server can also host content for you.</a:t>
            </a:r>
          </a:p>
          <a:p>
            <a:pPr rtl="0">
              <a:buFont typeface="StarSymbol"/>
              <a:buNone/>
            </a:pPr>
            <a:r>
              <a:rPr lang="en" sz="2000" dirty="0" smtClean="0">
                <a:solidFill>
                  <a:schemeClr val="bg1"/>
                </a:solidFill>
              </a:rPr>
              <a:t>When you upload a zip file, we’ll create an app record based on the included manifest.</a:t>
            </a:r>
            <a:endParaRPr lang="en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</a:t>
            </a:r>
            <a:r>
              <a:rPr lang="en-US" baseline="0" dirty="0" smtClean="0"/>
              <a:t> can view all the sessions you’ve Launched.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dirty="0" smtClean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You can view all the xAPI Statements that belong to a given session.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In most of the examples you’ve seen so far, we’ve glossed over a huge and important step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How does the content know the identity of the user, and the address of the Learning Record Store (LRS) ?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In most of the examples you’ve seen so far, we’ve glossed over a huge and important step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How does the content know the identity of the user, and the address of the Learning Record Store (LRS) ?</a:t>
            </a:r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>
                <a:solidFill>
                  <a:srgbClr val="FFFFFF"/>
                </a:solidFill>
              </a:rPr>
              <a:t>“I just logged in, why is it </a:t>
            </a:r>
            <a:r>
              <a:rPr lang="en" sz="2800" b="1" dirty="0" smtClean="0">
                <a:solidFill>
                  <a:srgbClr val="FFFFFF"/>
                </a:solidFill>
              </a:rPr>
              <a:t>asking me again</a:t>
            </a:r>
            <a:r>
              <a:rPr lang="en" dirty="0" smtClean="0">
                <a:solidFill>
                  <a:srgbClr val="FFFFFF"/>
                </a:solidFill>
              </a:rPr>
              <a:t>?”</a:t>
            </a:r>
            <a:endParaRPr lang="en-US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Hard to make course content </a:t>
            </a:r>
            <a:r>
              <a:rPr lang="en" sz="2800" b="1" dirty="0" smtClean="0">
                <a:solidFill>
                  <a:srgbClr val="FFFFFF"/>
                </a:solidFill>
              </a:rPr>
              <a:t>portable or reusable</a:t>
            </a:r>
            <a:endParaRPr lang="en" sz="2800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 smtClean="0"/>
              <a:t>Launch provides a way for a user to grant temporary access to his or her LRS without exposing their credential to the content.</a:t>
            </a:r>
          </a:p>
          <a:p>
            <a:pPr lvl="0">
              <a:spcBef>
                <a:spcPts val="0"/>
              </a:spcBef>
              <a:buNone/>
            </a:pPr>
            <a:endParaRPr lang="en" sz="2000" b="1" dirty="0" smtClean="0"/>
          </a:p>
          <a:p>
            <a:pPr lvl="0">
              <a:spcBef>
                <a:spcPts val="0"/>
              </a:spcBef>
              <a:buNone/>
            </a:pPr>
            <a:r>
              <a:rPr lang="en" sz="2000" b="1" dirty="0" smtClean="0"/>
              <a:t>It also enforces a concept of a “session” on xAPI experiences.</a:t>
            </a:r>
          </a:p>
          <a:p>
            <a:pPr lvl="0">
              <a:spcBef>
                <a:spcPts val="0"/>
              </a:spcBef>
              <a:buNone/>
            </a:pPr>
            <a:endParaRPr lang="en" sz="2000" b="1" dirty="0" smtClean="0"/>
          </a:p>
          <a:p>
            <a:pPr lvl="0">
              <a:spcBef>
                <a:spcPts val="0"/>
              </a:spcBef>
              <a:buNone/>
            </a:pPr>
            <a:r>
              <a:rPr lang="en" sz="2000" b="1" dirty="0" smtClean="0"/>
              <a:t>Launch includes a mechanism to prevent the user from directly posting to their own LRS during a “session”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Using xAPI Launch, neither the user's identity nor their LRS credentials need be included in the content</a:t>
            </a:r>
            <a:endParaRPr lang="en-US" b="0" dirty="0" smtClean="0">
              <a:solidFill>
                <a:srgbClr val="FFFFFF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The users’ LRS endpoint and password are never shared with the content</a:t>
            </a:r>
            <a:endParaRPr lang="en-US" b="0" dirty="0" smtClean="0">
              <a:solidFill>
                <a:srgbClr val="FFFFFF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Statements from the content are automatically grouped into a session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The content has limited access to the LRS.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The content can be configured with custom launch parameters.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When paired with an optional cryptographic key, students cannot manually insert statements into a session, even when they have access to their own LRS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" b="0" dirty="0" smtClean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342900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1B594DAA-9A91-438A-A420-6AEDC90FF327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Using xAPI Launch, neither the user's identity nor their LRS credentials need be included in the content</a:t>
            </a:r>
            <a:endParaRPr lang="en-US" b="0" dirty="0" smtClean="0">
              <a:solidFill>
                <a:srgbClr val="FFFFFF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The users’ LRS endpoint and password are never shared with the content</a:t>
            </a:r>
            <a:endParaRPr lang="en-US" b="0" dirty="0" smtClean="0">
              <a:solidFill>
                <a:srgbClr val="FFFFFF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Statements from the content are automatically grouped into a session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The content has limited access to the LRS.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The content can be configured with custom launch parameters.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" b="0" dirty="0" smtClean="0">
                <a:solidFill>
                  <a:srgbClr val="FFFFFF"/>
                </a:solidFill>
              </a:rPr>
              <a:t>When paired with an optional cryptographic key, students cannot manually insert statements into a session, even when they have access to their own LRS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lvl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000" dirty="0" smtClean="0">
                <a:solidFill>
                  <a:srgbClr val="FFFFFF"/>
                </a:solidFill>
              </a:rPr>
              <a:t>If you’re already using ADLs xAPIWrapper.js, you’re halfway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/>
            <a:r>
              <a:rPr lang="en" dirty="0" smtClean="0"/>
              <a:t>Err</a:t>
            </a:r>
          </a:p>
          <a:p>
            <a:pPr marL="914400" lvl="1" indent="-228600"/>
            <a:r>
              <a:rPr lang="en-US" dirty="0" smtClean="0"/>
              <a:t> </a:t>
            </a:r>
            <a:r>
              <a:rPr lang="en" dirty="0" smtClean="0"/>
              <a:t>A string error code if there was a problem, </a:t>
            </a:r>
            <a:endParaRPr lang="en-US" dirty="0" smtClean="0"/>
          </a:p>
          <a:p>
            <a:pPr marL="914400" lvl="1" indent="-228600"/>
            <a:r>
              <a:rPr lang="en-US" dirty="0" smtClean="0"/>
              <a:t>	</a:t>
            </a:r>
            <a:r>
              <a:rPr lang="en" dirty="0" smtClean="0"/>
              <a:t>null if all is well</a:t>
            </a:r>
            <a:endParaRPr lang="en-US" dirty="0" smtClean="0"/>
          </a:p>
          <a:p>
            <a:pPr marL="457200" lvl="0" indent="-228600"/>
            <a:endParaRPr lang="en-US" dirty="0" smtClean="0"/>
          </a:p>
          <a:p>
            <a:pPr marL="457200" lvl="0" indent="-228600"/>
            <a:r>
              <a:rPr lang="en" dirty="0" smtClean="0"/>
              <a:t>apiData</a:t>
            </a:r>
          </a:p>
          <a:p>
            <a:pPr marL="914400" lvl="1" indent="-228600"/>
            <a:r>
              <a:rPr lang="en" dirty="0" smtClean="0"/>
              <a:t>A structure containing  configuration information</a:t>
            </a:r>
            <a:endParaRPr lang="en-US" dirty="0" smtClean="0"/>
          </a:p>
          <a:p>
            <a:pPr marL="914400" lvl="1" indent="-228600"/>
            <a:endParaRPr lang="en-US" dirty="0" smtClean="0"/>
          </a:p>
          <a:p>
            <a:pPr marL="457200" lvl="0" indent="-228600"/>
            <a:r>
              <a:rPr lang="en" dirty="0" smtClean="0"/>
              <a:t>xAPI</a:t>
            </a:r>
          </a:p>
          <a:p>
            <a:pPr marL="914400" lvl="1" indent="-228600">
              <a:spcBef>
                <a:spcPts val="0"/>
              </a:spcBef>
            </a:pPr>
            <a:r>
              <a:rPr lang="en" dirty="0" smtClean="0"/>
              <a:t>An instance of the xAPI Wrapper that is already configured to talk to the proper endpoint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155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Actor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An identity of the user on the launching server</a:t>
            </a: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Endpoint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The temporary xAPI endpoint for this session</a:t>
            </a: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Context Activities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Grouping - The content record from the server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Parent - The specific launched session of this user on this content</a:t>
            </a: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Custom Data</a:t>
            </a:r>
          </a:p>
          <a:p>
            <a:pPr marL="685800" lvl="1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Per Launch session data</a:t>
            </a:r>
          </a:p>
          <a:p>
            <a:pPr marL="685800" lvl="1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Course configuration data</a:t>
            </a: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Session Length</a:t>
            </a:r>
          </a:p>
          <a:p>
            <a:pPr marL="685800" lvl="1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How long until the session automatically closes?</a:t>
            </a:r>
          </a:p>
          <a:p>
            <a:pPr marL="228600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Initialization Code</a:t>
            </a:r>
          </a:p>
          <a:p>
            <a:pPr marL="685800" lvl="1">
              <a:buClr>
                <a:schemeClr val="lt2"/>
              </a:buClr>
            </a:pPr>
            <a:r>
              <a:rPr lang="en" dirty="0" smtClean="0">
                <a:solidFill>
                  <a:srgbClr val="000000"/>
                </a:solidFill>
              </a:rPr>
              <a:t>Has the user refreshed this page, or is this launch part of a multipage experience?</a:t>
            </a:r>
          </a:p>
          <a:p>
            <a:pPr>
              <a:lnSpc>
                <a:spcPct val="115000"/>
              </a:lnSpc>
              <a:spcAft>
                <a:spcPts val="1600"/>
              </a:spcAft>
              <a:buNone/>
            </a:pPr>
            <a:endParaRPr lang="e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F9F2838-8FA1-4BFF-8653-9F27B290F4C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293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Next Condensed" charset="0"/>
                <a:ea typeface="Avenir Next Condensed" charset="0"/>
                <a:cs typeface="Avenir Next Condensed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6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DF62130-805A-4D79-8C7A-E260C712B687}" type="datetimeFigureOut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F016B0-15FA-4A3E-9870-6E1F89B3BB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96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pic>
        <p:nvPicPr>
          <p:cNvPr id="7" name="Picture 6" descr="DoD_logo_3x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445125"/>
            <a:ext cx="14128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321425"/>
            <a:ext cx="800100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400" dirty="0" smtClean="0">
                <a:solidFill>
                  <a:srgbClr val="595959"/>
                </a:solidFill>
                <a:latin typeface="Goudy Old Style" charset="0"/>
                <a:cs typeface="Goudy Old Style" charset="0"/>
              </a:rPr>
              <a:t>Sponsored by the Office of the Under Secretary of Defense for Personnel and Readiness (OUSD P&amp;R)</a:t>
            </a:r>
          </a:p>
        </p:txBody>
      </p:sp>
      <p:pic>
        <p:nvPicPr>
          <p:cNvPr id="9" name="Picture 8" descr="blue-logo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2188"/>
            <a:ext cx="6858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989194"/>
      </p:ext>
    </p:extLst>
  </p:cSld>
  <p:clrMapOvr>
    <a:masterClrMapping/>
  </p:clrMapOvr>
  <p:transition xmlns:p14="http://schemas.microsoft.com/office/powerpoint/2010/main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 bwMode="auto">
          <a:xfrm>
            <a:off x="8929688" y="6616700"/>
            <a:ext cx="217487" cy="241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4275" tIns="32138" rIns="64275" bIns="32138"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fld id="{8BDAAD26-9F1D-CF4D-B82C-496E43D9CB8B}" type="slidenum">
              <a:rPr lang="en-US" altLang="en-US" sz="1100">
                <a:solidFill>
                  <a:srgbClr val="4D4D4D"/>
                </a:solidFill>
                <a:latin typeface="Helvetica Neue Bold Condensed" charset="0"/>
              </a:rPr>
              <a:pPr algn="ctr" eaLnBrk="1" hangingPunct="1"/>
              <a:t>‹#›</a:t>
            </a:fld>
            <a:endParaRPr lang="en-US" altLang="en-US" sz="1100">
              <a:solidFill>
                <a:srgbClr val="4D4D4D"/>
              </a:solidFill>
              <a:latin typeface="Helvetica Neue Bold Condensed" charset="0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5476875"/>
            <a:ext cx="218598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604267CD-2985-4946-8EDB-49705B6C11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679443"/>
      </p:ext>
    </p:extLst>
  </p:cSld>
  <p:clrMapOvr>
    <a:masterClrMapping/>
  </p:clrMapOvr>
  <p:transition xmlns:p14="http://schemas.microsoft.com/office/powerpoint/2010/main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-logo.png"/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8580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505458"/>
      </p:ext>
    </p:extLst>
  </p:cSld>
  <p:clrMapOvr>
    <a:masterClrMapping/>
  </p:clrMapOvr>
  <p:transition xmlns:p14="http://schemas.microsoft.com/office/powerpoint/2010/main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228600"/>
            <a:ext cx="8786812" cy="623887"/>
          </a:xfrm>
        </p:spPr>
        <p:txBody>
          <a:bodyPr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5" y="1565672"/>
            <a:ext cx="8786813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38200"/>
            <a:ext cx="8786812" cy="73152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400" b="0" i="1" kern="1200" dirty="0">
                <a:solidFill>
                  <a:srgbClr val="9A9A9A"/>
                </a:solidFill>
                <a:latin typeface="Avenir Light Oblique" charset="0"/>
                <a:ea typeface="Avenir Light Oblique" charset="0"/>
                <a:cs typeface="Avenir Light Oblique" charset="0"/>
                <a:sym typeface="Helvetica Neue Bold Condensed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7A7091-0E2A-2946-8B43-04C668274E00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03" y="106165"/>
            <a:ext cx="1011646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761"/>
      </p:ext>
    </p:extLst>
  </p:cSld>
  <p:clrMapOvr>
    <a:masterClrMapping/>
  </p:clrMapOvr>
  <p:transition xmlns:p14="http://schemas.microsoft.com/office/powerpoint/2010/main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48" y="138113"/>
            <a:ext cx="108357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BBF4AD-2880-7943-AECC-06FDAAF4BA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38437"/>
      </p:ext>
    </p:extLst>
  </p:cSld>
  <p:clrMapOvr>
    <a:masterClrMapping/>
  </p:clrMapOvr>
  <p:transition xmlns:p14="http://schemas.microsoft.com/office/powerpoint/2010/main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7C51EE-F847-1B4D-956A-A48BEA5696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9366718"/>
      </p:ext>
    </p:extLst>
  </p:cSld>
  <p:clrMapOvr>
    <a:masterClrMapping/>
  </p:clrMapOvr>
  <p:transition xmlns:p14="http://schemas.microsoft.com/office/powerpoint/2010/main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10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240792" y="1794272"/>
            <a:ext cx="4178808" cy="491132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D193B0-F4CE-8D4E-B8CF-01D31CDE5C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564288"/>
      </p:ext>
    </p:extLst>
  </p:cSld>
  <p:clrMapOvr>
    <a:masterClrMapping/>
  </p:clrMapOvr>
  <p:transition xmlns:p14="http://schemas.microsoft.com/office/powerpoint/2010/main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8609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3" y="138113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F86A03-B076-A647-8A72-318AC91DE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646454"/>
      </p:ext>
    </p:extLst>
  </p:cSld>
  <p:clrMapOvr>
    <a:masterClrMapping/>
  </p:clrMapOvr>
  <p:transition xmlns:p14="http://schemas.microsoft.com/office/powerpoint/2010/main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/>
          </p:cNvSpPr>
          <p:nvPr/>
        </p:nvSpPr>
        <p:spPr bwMode="auto">
          <a:xfrm flipH="1">
            <a:off x="4625975" y="809625"/>
            <a:ext cx="46038" cy="6048375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76200"/>
            <a:ext cx="108609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3" y="138113"/>
            <a:ext cx="8786813" cy="625078"/>
          </a:xfrm>
        </p:spPr>
        <p:txBody>
          <a:bodyPr/>
          <a:lstStyle>
            <a:lvl1pPr>
              <a:defRPr sz="3600"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F86A03-B076-A647-8A72-318AC91DEE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28952"/>
      </p:ext>
    </p:extLst>
  </p:cSld>
  <p:clrMapOvr>
    <a:masterClrMapping/>
  </p:clrMapOvr>
  <p:transition xmlns:p14="http://schemas.microsoft.com/office/powerpoint/2010/main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60" y="2707560"/>
            <a:ext cx="8786520" cy="71388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8493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8595" y="978408"/>
            <a:ext cx="8786813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ED5E5C-F25B-4F43-943B-CA13053DD4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676469"/>
      </p:ext>
    </p:extLst>
  </p:cSld>
  <p:clrMapOvr>
    <a:masterClrMapping/>
  </p:clrMapOvr>
  <p:transition xmlns:p14="http://schemas.microsoft.com/office/powerpoint/2010/main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4200" b="1" smtClean="0">
                <a:solidFill>
                  <a:srgbClr val="173266"/>
                </a:solidFill>
                <a:latin typeface="Franklin Gothic Medium" charset="0"/>
                <a:sym typeface="Helvetica Neue Bold Condensed" charset="0"/>
              </a:rPr>
              <a:t>Click to edit Master title style</a:t>
            </a:r>
          </a:p>
        </p:txBody>
      </p:sp>
      <p:cxnSp>
        <p:nvCxnSpPr>
          <p:cNvPr id="10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9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5166360"/>
            <a:ext cx="8786813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947672" y="996696"/>
            <a:ext cx="5239512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>
                <a:sym typeface="Helvetica Neue Bold Condensed" charset="0"/>
              </a:rPr>
              <a:t>Click icon to add picture</a:t>
            </a:r>
            <a:endParaRPr lang="en-US" noProof="0" dirty="0">
              <a:sym typeface="Helvetica Neue Bold Condensed" charset="0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FE09A-1B30-A244-9CE9-6CCC724B90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644336"/>
      </p:ext>
    </p:extLst>
  </p:cSld>
  <p:clrMapOvr>
    <a:masterClrMapping/>
  </p:clrMapOvr>
  <p:transition xmlns:p14="http://schemas.microsoft.com/office/powerpoint/2010/main"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defRPr/>
            </a:pPr>
            <a:r>
              <a:rPr lang="en-US" sz="4200" b="1" smtClean="0">
                <a:solidFill>
                  <a:srgbClr val="173266"/>
                </a:solidFill>
                <a:latin typeface="Franklin Gothic Medium" charset="0"/>
                <a:sym typeface="Helvetica Neue Bold Condensed" charset="0"/>
              </a:rPr>
              <a:t>Click to edit Master title style</a:t>
            </a:r>
          </a:p>
        </p:txBody>
      </p:sp>
      <p:cxnSp>
        <p:nvCxnSpPr>
          <p:cNvPr id="12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9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014984"/>
            <a:ext cx="5266944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8595" y="1828800"/>
            <a:ext cx="5266944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87568" y="1014984"/>
            <a:ext cx="3227832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 smtClean="0">
                <a:sym typeface="Helvetica Neue Bold Condensed" charset="0"/>
              </a:rPr>
              <a:t>Click icon to add picture</a:t>
            </a:r>
            <a:endParaRPr lang="en-US" noProof="0" dirty="0">
              <a:sym typeface="Helvetica Neue Bold Condensed" charset="0"/>
            </a:endParaRP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9D9F5-A427-EB42-AC1F-58888BB3CF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2967"/>
      </p:ext>
    </p:extLst>
  </p:cSld>
  <p:clrMapOvr>
    <a:masterClrMapping/>
  </p:clrMapOvr>
  <p:transition xmlns:p14="http://schemas.microsoft.com/office/powerpoint/2010/main"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8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6154376"/>
            <a:ext cx="969071" cy="61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7136" y="170260"/>
            <a:ext cx="8786813" cy="6250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2FE80B-45E1-C647-B1A8-3B7931EDB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177927"/>
      </p:ext>
    </p:extLst>
  </p:cSld>
  <p:clrMapOvr>
    <a:masterClrMapping/>
  </p:clrMapOvr>
  <p:transition xmlns:p14="http://schemas.microsoft.com/office/powerpoint/2010/main"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A87036-318F-2C48-8F56-DFACF8406D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910522"/>
      </p:ext>
    </p:extLst>
  </p:cSld>
  <p:clrMapOvr>
    <a:masterClrMapping/>
  </p:clrMapOvr>
  <p:transition xmlns:p14="http://schemas.microsoft.com/office/powerpoint/2010/main"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049F77-53C4-DA4B-8862-900BE5855A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632570"/>
      </p:ext>
    </p:extLst>
  </p:cSld>
  <p:clrMapOvr>
    <a:masterClrMapping/>
  </p:clrMapOvr>
  <p:transition xmlns:p14="http://schemas.microsoft.com/office/powerpoint/2010/main"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694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A9BF9B-03E3-B94F-83C3-5CA69C120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7246365"/>
      </p:ext>
    </p:extLst>
  </p:cSld>
  <p:clrMapOvr>
    <a:masterClrMapping/>
  </p:clrMapOvr>
  <p:transition xmlns:p14="http://schemas.microsoft.com/office/powerpoint/2010/main"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7" name="Straight Connector 8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9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07902-2356-E24E-8571-21A0392957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19576"/>
      </p:ext>
    </p:extLst>
  </p:cSld>
  <p:clrMapOvr>
    <a:masterClrMapping/>
  </p:clrMapOvr>
  <p:transition xmlns:p14="http://schemas.microsoft.com/office/powerpoint/2010/main"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7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C82DFC-9106-744C-87E6-93CE0F6BC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68100"/>
      </p:ext>
    </p:extLst>
  </p:cSld>
  <p:clrMapOvr>
    <a:masterClrMapping/>
  </p:clrMapOvr>
  <p:transition xmlns:p14="http://schemas.microsoft.com/office/powerpoint/2010/main"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A040E9-6C78-FF49-938B-2ADB30BC2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781870"/>
      </p:ext>
    </p:extLst>
  </p:cSld>
  <p:clrMapOvr>
    <a:masterClrMapping/>
  </p:clrMapOvr>
  <p:transition xmlns:p14="http://schemas.microsoft.com/office/powerpoint/2010/main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7050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7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F2D76-0EBA-4F4B-B1F2-EF5F3A816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821925"/>
      </p:ext>
    </p:extLst>
  </p:cSld>
  <p:clrMapOvr>
    <a:masterClrMapping/>
  </p:clrMapOvr>
  <p:transition xmlns:p14="http://schemas.microsoft.com/office/powerpoint/2010/main"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0" y="6062663"/>
            <a:ext cx="9144000" cy="795337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755D02-31B3-5C43-8DE0-EAA1CDDFCD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447486"/>
      </p:ext>
    </p:extLst>
  </p:cSld>
  <p:clrMapOvr>
    <a:masterClrMapping/>
  </p:clrMapOvr>
  <p:transition xmlns:p14="http://schemas.microsoft.com/office/powerpoint/2010/main"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4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5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838825"/>
            <a:ext cx="123348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9388" y="1066800"/>
            <a:ext cx="8786812" cy="5334000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FE5E6-CB30-B14C-9E2A-16BEC21B34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112497"/>
      </p:ext>
    </p:extLst>
  </p:cSld>
  <p:clrMapOvr>
    <a:masterClrMapping/>
  </p:clrMapOvr>
  <p:transition xmlns:p14="http://schemas.microsoft.com/office/powerpoint/2010/main"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C7598-CEBC-0A4D-AF1B-F5F86D5AC7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74609"/>
      </p:ext>
    </p:extLst>
  </p:cSld>
  <p:clrMapOvr>
    <a:masterClrMapping/>
  </p:clrMapOvr>
  <p:transition xmlns:p14="http://schemas.microsoft.com/office/powerpoint/2010/main"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89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</a:defRPr>
            </a:lvl1pPr>
          </a:lstStyle>
          <a:p>
            <a:fld id="{65C7E917-CDA4-5A4D-AA83-7B4C3B929979}" type="datetime1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8913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8DC930-3DAC-0440-9475-135D213CEC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835406"/>
      </p:ext>
    </p:extLst>
  </p:cSld>
  <p:clrMapOvr>
    <a:masterClrMapping/>
  </p:clrMapOvr>
  <p:transition xmlns:p14="http://schemas.microsoft.com/office/powerpoint/2010/main"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6248400" cy="533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>
              <a:solidFill>
                <a:srgbClr val="FFFFFF"/>
              </a:solidFill>
              <a:latin typeface="Century Gothic" charset="0"/>
              <a:ea typeface="ＭＳ Ｐゴシック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1400" y="6019800"/>
            <a:ext cx="5565775" cy="533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Century Gothic" charset="0"/>
              <a:ea typeface="ＭＳ Ｐゴシック" charset="0"/>
              <a:cs typeface="Century Gothic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8595" y="304799"/>
            <a:ext cx="5917405" cy="49887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581400" y="6019800"/>
            <a:ext cx="5348288" cy="533400"/>
          </a:xfrm>
        </p:spPr>
        <p:txBody>
          <a:bodyPr/>
          <a:lstStyle>
            <a:lvl1pPr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3FFA0EB-9C62-CB43-A342-2C15F0BC0B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522153"/>
      </p:ext>
    </p:extLst>
  </p:cSld>
  <p:clrMapOvr>
    <a:masterClrMapping/>
  </p:clrMapOvr>
  <p:transition xmlns:p14="http://schemas.microsoft.com/office/powerpoint/2010/main"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</a:defRPr>
            </a:lvl1pPr>
          </a:lstStyle>
          <a:p>
            <a:fld id="{7E43ADB3-740B-B248-A316-70FA0C9ADDED}" type="datetime1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Franklin Gothic Book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6F3E87-0C0E-F74F-8D6A-BFFD12CAC7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613194"/>
      </p:ext>
    </p:extLst>
  </p:cSld>
  <p:clrMapOvr>
    <a:masterClrMapping/>
  </p:clrMapOvr>
  <p:transition xmlns:p14="http://schemas.microsoft.com/office/powerpoint/2010/main"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62" y="5892378"/>
            <a:ext cx="1054038" cy="66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/>
          </p:cNvSpPr>
          <p:nvPr/>
        </p:nvSpPr>
        <p:spPr bwMode="auto">
          <a:xfrm>
            <a:off x="4535488" y="1266825"/>
            <a:ext cx="90487" cy="5591175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595" y="1267061"/>
            <a:ext cx="4178808" cy="5349837"/>
          </a:xfrm>
        </p:spPr>
        <p:txBody>
          <a:bodyPr anchor="t"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8774" y="182960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F3DF3C-298E-9847-9B11-36F755E1B6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437275"/>
      </p:ext>
    </p:extLst>
  </p:cSld>
  <p:clrMapOvr>
    <a:masterClrMapping/>
  </p:clrMapOvr>
  <p:transition xmlns:p14="http://schemas.microsoft.com/office/powerpoint/2010/main" advClick="0"/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6850063"/>
            <a:ext cx="9144000" cy="46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 eaLnBrk="1" hangingPunct="1"/>
            <a:endParaRPr lang="en-US" altLang="en-US" sz="4200">
              <a:solidFill>
                <a:srgbClr val="FFFFFF"/>
              </a:solidFill>
              <a:latin typeface="Helvetica Neue Bold Condensed" charset="0"/>
              <a:ea typeface="ヒラギノ角ゴ ProN W6" charset="-128"/>
              <a:sym typeface="Helvetica Neue Bold Condensed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175" y="6553200"/>
            <a:ext cx="9144000" cy="306388"/>
          </a:xfrm>
          <a:prstGeom prst="rect">
            <a:avLst/>
          </a:prstGeom>
          <a:gradFill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/>
          <a:lstStyle/>
          <a:p>
            <a:pPr algn="ctr" defTabSz="914400">
              <a:defRPr/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cxnSp>
        <p:nvCxnSpPr>
          <p:cNvPr id="6" name="Straight Connector 6"/>
          <p:cNvCxnSpPr>
            <a:cxnSpLocks noChangeShapeType="1"/>
          </p:cNvCxnSpPr>
          <p:nvPr userDrawn="1"/>
        </p:nvCxnSpPr>
        <p:spPr bwMode="auto">
          <a:xfrm>
            <a:off x="-3175" y="6553200"/>
            <a:ext cx="9147175" cy="0"/>
          </a:xfrm>
          <a:prstGeom prst="line">
            <a:avLst/>
          </a:prstGeom>
          <a:noFill/>
          <a:ln w="12700">
            <a:solidFill>
              <a:srgbClr val="79797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 eaLnBrk="1" hangingPunct="1"/>
            <a:endParaRPr lang="en-US" altLang="en-US" sz="4200">
              <a:solidFill>
                <a:srgbClr val="FFFFFF"/>
              </a:solidFill>
              <a:latin typeface="Helvetica Neue Bold Condensed" charset="0"/>
              <a:ea typeface="ヒラギノ角ゴ ProN W6" charset="-128"/>
              <a:sym typeface="Helvetica Neue Bold Condensed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5" y="242888"/>
            <a:ext cx="9144000" cy="46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defTabSz="914400">
              <a:defRPr/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pic>
        <p:nvPicPr>
          <p:cNvPr id="9" name="Picture 9" descr="PPT_Template_Backgrounds_1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3" b="10953"/>
          <a:stretch>
            <a:fillRect/>
          </a:stretch>
        </p:blipFill>
        <p:spPr bwMode="auto">
          <a:xfrm>
            <a:off x="-3175" y="76200"/>
            <a:ext cx="9144000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695325"/>
            <a:ext cx="7772400" cy="1362075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1021"/>
            <a:ext cx="7772400" cy="538379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09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EF3A8F-E5C9-D547-90FD-A2437819A9F3}" type="datetime1">
              <a:rPr lang="en-US" altLang="en-US"/>
              <a:pPr/>
              <a:t>11/2/16</a:t>
            </a:fld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3488" y="6588125"/>
            <a:ext cx="217487" cy="241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0E36D9-FA7B-C14A-8FB2-6181D6449B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110968"/>
      </p:ext>
    </p:extLst>
  </p:cSld>
  <p:clrMapOvr>
    <a:masterClrMapping/>
  </p:clrMapOvr>
  <p:transition xmlns:p14="http://schemas.microsoft.com/office/powerpoint/2010/main"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Template_Backgrounds_2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0" y="795338"/>
            <a:ext cx="9147175" cy="1587"/>
          </a:xfrm>
          <a:prstGeom prst="line">
            <a:avLst/>
          </a:prstGeom>
          <a:solidFill>
            <a:srgbClr val="4D4D4D"/>
          </a:solidFill>
          <a:ln>
            <a:solidFill>
              <a:srgbClr val="343434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" name="Picture 6" descr="ADL_Logo_NEW2013_Blue-Outlined-Lette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</p:spPr>
        <p:txBody>
          <a:bodyPr/>
          <a:lstStyle>
            <a:lvl1pPr>
              <a:defRPr>
                <a:solidFill>
                  <a:srgbClr val="173266"/>
                </a:solidFill>
                <a:latin typeface="+mj-lt"/>
                <a:cs typeface="Franklin Gothic Medi (Headings)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78595" y="1314089"/>
            <a:ext cx="8786813" cy="5302810"/>
          </a:xfrm>
        </p:spPr>
        <p:txBody>
          <a:bodyPr anchor="t"/>
          <a:lstStyle>
            <a:lvl1pPr>
              <a:spcAft>
                <a:spcPts val="0"/>
              </a:spcAft>
              <a:defRPr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CF464A-BEBE-874C-A416-E47D0DDA4F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959714"/>
      </p:ext>
    </p:extLst>
  </p:cSld>
  <p:clrMapOvr>
    <a:masterClrMapping/>
  </p:clrMapOvr>
  <p:transition xmlns:p14="http://schemas.microsoft.com/office/powerpoint/2010/main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 baseline="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981200"/>
            <a:ext cx="8534400" cy="4648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sz="20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sz="16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sz="1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	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42023"/>
      </p:ext>
    </p:extLst>
  </p:cSld>
  <p:clrMapOvr>
    <a:masterClrMapping/>
  </p:clrMapOvr>
  <p:transition xmlns:p14="http://schemas.microsoft.com/office/powerpoint/2010/main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534400" cy="1143000"/>
          </a:xfrm>
          <a:prstGeom prst="rect">
            <a:avLst/>
          </a:prstGeom>
        </p:spPr>
        <p:txBody>
          <a:bodyPr/>
          <a:lstStyle>
            <a:lvl1pPr>
              <a:defRPr sz="3600" baseline="0"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981200"/>
            <a:ext cx="8534400" cy="46482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>
              <a:defRPr sz="20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>
              <a:defRPr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>
              <a:defRPr sz="16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>
              <a:defRPr sz="1400" b="0" i="0">
                <a:solidFill>
                  <a:schemeClr val="bg1">
                    <a:lumMod val="85000"/>
                  </a:scheme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	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15275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 descr="ADL_Logo_NEW2013_Blue-Outlined-Lette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138113"/>
            <a:ext cx="1787525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179388"/>
            <a:ext cx="8786812" cy="623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5" y="1582742"/>
            <a:ext cx="8786813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804672"/>
            <a:ext cx="8786812" cy="7315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7A7091-0E2A-2946-8B43-04C668274E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23177"/>
      </p:ext>
    </p:extLst>
  </p:cSld>
  <p:clrMapOvr>
    <a:masterClrMapping/>
  </p:clrMapOvr>
  <p:transition xmlns:p14="http://schemas.microsoft.com/office/powerpoint/2010/main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 bwMode="auto">
          <a:xfrm>
            <a:off x="4535488" y="1589088"/>
            <a:ext cx="90487" cy="5268912"/>
          </a:xfrm>
          <a:prstGeom prst="rect">
            <a:avLst/>
          </a:prstGeom>
          <a:solidFill>
            <a:srgbClr val="343434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363" y="1147763"/>
            <a:ext cx="185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latin typeface="Franklin Gothic Book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10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82312" y="1785938"/>
            <a:ext cx="4178808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240792" y="1794272"/>
            <a:ext cx="4178808" cy="491132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D193B0-F4CE-8D4E-B8CF-01D31CDE5C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698712"/>
      </p:ext>
    </p:extLst>
  </p:cSld>
  <p:clrMapOvr>
    <a:masterClrMapping/>
  </p:clrMapOvr>
  <p:transition xmlns:p14="http://schemas.microsoft.com/office/powerpoint/2010/main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694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6" name="Straight Connector 7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5A9BF9B-03E3-B94F-83C3-5CA69C120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574546"/>
      </p:ext>
    </p:extLst>
  </p:cSld>
  <p:clrMapOvr>
    <a:masterClrMapping/>
  </p:clrMapOvr>
  <p:transition xmlns:p14="http://schemas.microsoft.com/office/powerpoint/2010/main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0" y="0"/>
            <a:ext cx="9144000" cy="795338"/>
          </a:xfrm>
          <a:prstGeom prst="rect">
            <a:avLst/>
          </a:prstGeom>
          <a:gradFill rotWithShape="0">
            <a:gsLst>
              <a:gs pos="0">
                <a:srgbClr val="343434">
                  <a:alpha val="9998"/>
                </a:srgbClr>
              </a:gs>
              <a:gs pos="100000">
                <a:srgbClr val="464658">
                  <a:alpha val="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>
              <a:latin typeface="Franklin Gothic Book" charset="0"/>
            </a:endParaRPr>
          </a:p>
        </p:txBody>
      </p:sp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0" y="808038"/>
            <a:ext cx="9147175" cy="1587"/>
          </a:xfrm>
          <a:prstGeom prst="line">
            <a:avLst/>
          </a:prstGeom>
          <a:noFill/>
          <a:ln w="9525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8595" y="178595"/>
            <a:ext cx="8786813" cy="6250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32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929688" y="6616700"/>
            <a:ext cx="217487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2049F77-53C4-DA4B-8862-900BE5855A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834847"/>
      </p:ext>
    </p:extLst>
  </p:cSld>
  <p:clrMapOvr>
    <a:masterClrMapping/>
  </p:clrMapOvr>
  <p:transition xmlns:p14="http://schemas.microsoft.com/office/powerpoint/2010/main"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39.xml"/><Relationship Id="rId30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760" r:id="rId4"/>
    <p:sldLayoutId id="2147483658" r:id="rId5"/>
    <p:sldLayoutId id="2147483800" r:id="rId6"/>
    <p:sldLayoutId id="2147483801" r:id="rId7"/>
    <p:sldLayoutId id="2147483802" r:id="rId8"/>
    <p:sldLayoutId id="2147483803" r:id="rId9"/>
    <p:sldLayoutId id="2147483804" r:id="rId10"/>
  </p:sldLayoutIdLst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lvl="0" algn="ctr" rtl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tabLst/>
        <a:defRPr lang="en-US" sz="4200" b="1" i="0" u="none" strike="noStrike" kern="1200" cap="none" spc="0" baseline="0" dirty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Franklin Gothic Medium" pitchFamily="34"/>
          <a:ea typeface="Droid Sans Fallback" pitchFamily="2"/>
          <a:cs typeface="Helvetica Neue"/>
        </a:defRPr>
      </a:lvl1pPr>
    </p:titleStyle>
    <p:bodyStyle>
      <a:lvl1pPr lvl="0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1pPr>
      <a:lvl2pPr lvl="1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2pPr>
      <a:lvl3pPr lvl="2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3pPr>
      <a:lvl4pPr lvl="3" algn="l">
        <a:buSzPct val="75000"/>
        <a:buFont typeface="StarSymbol"/>
        <a:buChar char="–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4pPr>
      <a:lvl5pPr lvl="4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5pPr>
      <a:lvl6pPr lvl="5" algn="l">
        <a:buSzPct val="45000"/>
        <a:buFont typeface="StarSymbol"/>
        <a:buChar char="●"/>
        <a:tabLst/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6pPr>
      <a:lvl7pPr marL="0" marR="0" lvl="0" indent="0" algn="l" rtl="0" hangingPunct="1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</a:tabLst>
        <a:defRPr lang="en-US" sz="1800" b="1" i="0" u="none" strike="noStrike" cap="none" spc="0" baseline="0">
          <a:solidFill>
            <a:srgbClr val="808080"/>
          </a:solidFill>
          <a:latin typeface="Franklin Gothic Book"/>
          <a:cs typeface="Baskerville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79388"/>
            <a:ext cx="878681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 Bold Condensed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785938"/>
            <a:ext cx="8786812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altLang="en-US" dirty="0">
                <a:sym typeface="Baskerville" charset="0"/>
              </a:rPr>
              <a:t>Second level</a:t>
            </a:r>
          </a:p>
          <a:p>
            <a:pPr lvl="2"/>
            <a:r>
              <a:rPr lang="en-US" altLang="en-US" dirty="0">
                <a:sym typeface="Baskerville" charset="0"/>
              </a:rPr>
              <a:t>Third level</a:t>
            </a:r>
          </a:p>
          <a:p>
            <a:pPr lvl="3"/>
            <a:r>
              <a:rPr lang="en-US" altLang="en-US" dirty="0">
                <a:sym typeface="Baskerville" charset="0"/>
              </a:rPr>
              <a:t>Fourth level</a:t>
            </a:r>
          </a:p>
          <a:p>
            <a:pPr lvl="4"/>
            <a:r>
              <a:rPr lang="en-US" altLang="en-US" dirty="0">
                <a:sym typeface="Baskerville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929688" y="6616700"/>
            <a:ext cx="217487" cy="241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rgbClr val="4D4D4D"/>
                </a:solidFill>
                <a:latin typeface="Helvetica Neue Bold Condensed" charset="0"/>
              </a:defRPr>
            </a:lvl1pPr>
          </a:lstStyle>
          <a:p>
            <a:fld id="{32A82634-7BEA-D24A-8A0D-AA114AD3EA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2388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98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</p:sldLayoutIdLst>
  <p:transition xmlns:p14="http://schemas.microsoft.com/office/powerpoint/2010/main" advClick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Avenir Next" charset="0"/>
          <a:ea typeface="Avenir Next" charset="0"/>
          <a:cs typeface="Avenir Next" charset="0"/>
          <a:sym typeface="Helvetica Neue Bold Condensed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Franklin Gothic Medium" pitchFamily="-112" charset="0"/>
          <a:ea typeface="ＭＳ Ｐゴシック" pitchFamily="-112" charset="-128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3888" indent="-401638" algn="l" rtl="0" eaLnBrk="0" fontAlgn="base" hangingPunct="0">
        <a:spcBef>
          <a:spcPts val="1688"/>
        </a:spcBef>
        <a:spcAft>
          <a:spcPct val="0"/>
        </a:spcAft>
        <a:buSzPct val="100000"/>
        <a:buFont typeface="Lucida Grande" charset="0"/>
        <a:buChar char="‣"/>
        <a:defRPr sz="2800" b="1">
          <a:solidFill>
            <a:schemeClr val="tx1"/>
          </a:solidFill>
          <a:latin typeface="Avenir Next Condensed" charset="0"/>
          <a:ea typeface="Avenir Next Condensed" charset="0"/>
          <a:cs typeface="Avenir Next Condensed" charset="0"/>
          <a:sym typeface="Helvetica Neue Bold Condensed" charset="0"/>
        </a:defRPr>
      </a:lvl1pPr>
      <a:lvl2pPr marL="936625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2pPr>
      <a:lvl3pPr marL="1249363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3pPr>
      <a:lvl4pPr marL="1562100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4pPr>
      <a:lvl5pPr marL="1873250" indent="-401638" algn="l" rtl="0" eaLnBrk="0" fontAlgn="base" hangingPunct="0">
        <a:spcBef>
          <a:spcPts val="1688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chemeClr val="accent1"/>
          </a:solidFill>
          <a:latin typeface="Avenir Next Condensed" charset="0"/>
          <a:ea typeface="Avenir Next Condensed" charset="0"/>
          <a:cs typeface="Avenir Next Condensed" charset="0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-76200" y="1752600"/>
            <a:ext cx="9220200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90000"/>
              </a:prstClr>
            </a:outerShdw>
          </a:effectLst>
        </p:spPr>
        <p:txBody>
          <a:bodyPr/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42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ranklin Gothic Medium" pitchFamily="34"/>
                <a:ea typeface="Droid Sans Fallback" pitchFamily="2"/>
                <a:cs typeface="Helvetica Neue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en-US" sz="8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xAPI LAUNCH</a:t>
            </a:r>
          </a:p>
        </p:txBody>
      </p:sp>
      <p:pic>
        <p:nvPicPr>
          <p:cNvPr id="3" name="Picture 2" descr="v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668">
            <a:off x="527933" y="3385239"/>
            <a:ext cx="6037031" cy="16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6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7924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</a:t>
            </a:r>
          </a:p>
          <a:p>
            <a:r>
              <a:rPr lang="en-US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Server</a:t>
            </a:r>
            <a:endParaRPr 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745362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4562253"/>
            <a:ext cx="2895600" cy="76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2518" y="371253"/>
            <a:ext cx="7558964" cy="6557076"/>
            <a:chOff x="609600" y="990600"/>
            <a:chExt cx="7558964" cy="6557076"/>
          </a:xfrm>
        </p:grpSpPr>
        <p:pic>
          <p:nvPicPr>
            <p:cNvPr id="11" name="Picture 3" descr="C:\Users\sae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990600"/>
              <a:ext cx="7558964" cy="6557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90600" y="1358348"/>
              <a:ext cx="6781800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904653"/>
            <a:ext cx="2133600" cy="382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00" y="980853"/>
            <a:ext cx="2581998" cy="190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9821">
            <a:off x="3722464" y="3239385"/>
            <a:ext cx="460851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548050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4562253"/>
            <a:ext cx="2895600" cy="76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2518" y="371253"/>
            <a:ext cx="7558964" cy="6557076"/>
            <a:chOff x="609600" y="990600"/>
            <a:chExt cx="7558964" cy="6557076"/>
          </a:xfrm>
        </p:grpSpPr>
        <p:pic>
          <p:nvPicPr>
            <p:cNvPr id="11" name="Picture 3" descr="C:\Users\sae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990600"/>
              <a:ext cx="7558964" cy="6557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90600" y="1358348"/>
              <a:ext cx="6781800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100" y="1447800"/>
            <a:ext cx="5257800" cy="192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8929">
            <a:off x="2502348" y="3183635"/>
            <a:ext cx="8409957" cy="202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153263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3000" y="685800"/>
            <a:ext cx="6934200" cy="4267200"/>
            <a:chOff x="1143000" y="685800"/>
            <a:chExt cx="6934200" cy="4267200"/>
          </a:xfrm>
        </p:grpSpPr>
        <p:sp>
          <p:nvSpPr>
            <p:cNvPr id="3" name="Rectangle 2"/>
            <p:cNvSpPr/>
            <p:nvPr/>
          </p:nvSpPr>
          <p:spPr>
            <a:xfrm>
              <a:off x="1173518" y="739001"/>
              <a:ext cx="6781800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Shape 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3000" y="685800"/>
              <a:ext cx="6934200" cy="426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 descr="Untitled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249224"/>
            <a:ext cx="6400800" cy="1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0746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73518" y="739001"/>
            <a:ext cx="6781800" cy="4114800"/>
            <a:chOff x="1173518" y="739001"/>
            <a:chExt cx="6781800" cy="4114800"/>
          </a:xfrm>
        </p:grpSpPr>
        <p:sp>
          <p:nvSpPr>
            <p:cNvPr id="3" name="Rectangle 2"/>
            <p:cNvSpPr/>
            <p:nvPr/>
          </p:nvSpPr>
          <p:spPr>
            <a:xfrm>
              <a:off x="1173518" y="739001"/>
              <a:ext cx="6781800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Shape 1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9200" y="762000"/>
              <a:ext cx="6705600" cy="403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 descr="Untitled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81600"/>
            <a:ext cx="6897624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06826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295400"/>
            <a:ext cx="79248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xAPI</a:t>
            </a:r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to  Protect your users,</a:t>
            </a:r>
          </a:p>
          <a:p>
            <a:r>
              <a:rPr lang="en-US" sz="6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data, and your LRS.</a:t>
            </a:r>
            <a:endParaRPr 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59493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47800" y="2042993"/>
            <a:ext cx="4648200" cy="121174"/>
          </a:xfrm>
          <a:custGeom>
            <a:avLst/>
            <a:gdLst>
              <a:gd name="connsiteX0" fmla="*/ 0 w 5162550"/>
              <a:gd name="connsiteY0" fmla="*/ 121174 h 121174"/>
              <a:gd name="connsiteX1" fmla="*/ 5162550 w 5162550"/>
              <a:gd name="connsiteY1" fmla="*/ 64024 h 1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550" h="121174">
                <a:moveTo>
                  <a:pt x="0" y="121174"/>
                </a:moveTo>
                <a:cubicBezTo>
                  <a:pt x="1785937" y="27511"/>
                  <a:pt x="3571875" y="-66151"/>
                  <a:pt x="5162550" y="64024"/>
                </a:cubicBezTo>
              </a:path>
            </a:pathLst>
          </a:custGeom>
          <a:noFill/>
          <a:ln w="5080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85800" y="2835925"/>
            <a:ext cx="1828800" cy="45719"/>
          </a:xfrm>
          <a:custGeom>
            <a:avLst/>
            <a:gdLst>
              <a:gd name="connsiteX0" fmla="*/ 0 w 5162550"/>
              <a:gd name="connsiteY0" fmla="*/ 121174 h 121174"/>
              <a:gd name="connsiteX1" fmla="*/ 5162550 w 5162550"/>
              <a:gd name="connsiteY1" fmla="*/ 64024 h 1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550" h="121174">
                <a:moveTo>
                  <a:pt x="0" y="121174"/>
                </a:moveTo>
                <a:cubicBezTo>
                  <a:pt x="1785937" y="27511"/>
                  <a:pt x="3571875" y="-66151"/>
                  <a:pt x="5162550" y="64024"/>
                </a:cubicBezTo>
              </a:path>
            </a:pathLst>
          </a:custGeom>
          <a:noFill/>
          <a:ln w="5080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381000"/>
            <a:ext cx="8305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6600" b="1" dirty="0" smtClean="0">
                <a:solidFill>
                  <a:srgbClr val="FFFFFF"/>
                </a:solidFill>
              </a:rPr>
              <a:t>Q:</a:t>
            </a:r>
            <a:r>
              <a:rPr lang="en" sz="4800" dirty="0" smtClean="0">
                <a:solidFill>
                  <a:srgbClr val="FFFFFF"/>
                </a:solidFill>
              </a:rPr>
              <a:t> How </a:t>
            </a:r>
            <a:r>
              <a:rPr lang="en" sz="4800" dirty="0">
                <a:solidFill>
                  <a:srgbClr val="FFFFFF"/>
                </a:solidFill>
              </a:rPr>
              <a:t>does the content know the identity of the user, and the address of the Learning Record Store (LRS</a:t>
            </a:r>
            <a:r>
              <a:rPr lang="en" sz="4800" dirty="0" smtClean="0">
                <a:solidFill>
                  <a:srgbClr val="FFFFFF"/>
                </a:solidFill>
              </a:rPr>
              <a:t>)?</a:t>
            </a:r>
            <a:endParaRPr lang="en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5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381000"/>
            <a:ext cx="8305800" cy="3323987"/>
            <a:chOff x="457200" y="381000"/>
            <a:chExt cx="8305800" cy="3323987"/>
          </a:xfrm>
        </p:grpSpPr>
        <p:sp>
          <p:nvSpPr>
            <p:cNvPr id="2" name="Freeform 1"/>
            <p:cNvSpPr/>
            <p:nvPr/>
          </p:nvSpPr>
          <p:spPr>
            <a:xfrm>
              <a:off x="1447800" y="2042993"/>
              <a:ext cx="4648200" cy="121174"/>
            </a:xfrm>
            <a:custGeom>
              <a:avLst/>
              <a:gdLst>
                <a:gd name="connsiteX0" fmla="*/ 0 w 5162550"/>
                <a:gd name="connsiteY0" fmla="*/ 121174 h 121174"/>
                <a:gd name="connsiteX1" fmla="*/ 5162550 w 5162550"/>
                <a:gd name="connsiteY1" fmla="*/ 64024 h 1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2550" h="121174">
                  <a:moveTo>
                    <a:pt x="0" y="121174"/>
                  </a:moveTo>
                  <a:cubicBezTo>
                    <a:pt x="1785937" y="27511"/>
                    <a:pt x="3571875" y="-66151"/>
                    <a:pt x="5162550" y="64024"/>
                  </a:cubicBezTo>
                </a:path>
              </a:pathLst>
            </a:custGeom>
            <a:noFill/>
            <a:ln w="508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85800" y="2835925"/>
              <a:ext cx="1828800" cy="45719"/>
            </a:xfrm>
            <a:custGeom>
              <a:avLst/>
              <a:gdLst>
                <a:gd name="connsiteX0" fmla="*/ 0 w 5162550"/>
                <a:gd name="connsiteY0" fmla="*/ 121174 h 121174"/>
                <a:gd name="connsiteX1" fmla="*/ 5162550 w 5162550"/>
                <a:gd name="connsiteY1" fmla="*/ 64024 h 12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2550" h="121174">
                  <a:moveTo>
                    <a:pt x="0" y="121174"/>
                  </a:moveTo>
                  <a:cubicBezTo>
                    <a:pt x="1785937" y="27511"/>
                    <a:pt x="3571875" y="-66151"/>
                    <a:pt x="5162550" y="64024"/>
                  </a:cubicBezTo>
                </a:path>
              </a:pathLst>
            </a:custGeom>
            <a:noFill/>
            <a:ln w="50800" cap="rnd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" y="381000"/>
              <a:ext cx="8305800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" sz="6600" b="1" dirty="0" smtClean="0">
                  <a:solidFill>
                    <a:srgbClr val="FFFFFF"/>
                  </a:solidFill>
                </a:rPr>
                <a:t>Q:</a:t>
              </a:r>
              <a:r>
                <a:rPr lang="en" sz="4800" dirty="0" smtClean="0">
                  <a:solidFill>
                    <a:srgbClr val="FFFFFF"/>
                  </a:solidFill>
                </a:rPr>
                <a:t> How </a:t>
              </a:r>
              <a:r>
                <a:rPr lang="en" sz="4800" dirty="0">
                  <a:solidFill>
                    <a:srgbClr val="FFFFFF"/>
                  </a:solidFill>
                </a:rPr>
                <a:t>does the content know the identity of the user, and the address of the Learning Record Store (LRS</a:t>
              </a:r>
              <a:r>
                <a:rPr lang="en" sz="4800" dirty="0" smtClean="0">
                  <a:solidFill>
                    <a:srgbClr val="FFFFFF"/>
                  </a:solidFill>
                </a:rPr>
                <a:t>)?</a:t>
              </a:r>
              <a:endParaRPr lang="en" sz="4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28600" y="4190999"/>
            <a:ext cx="1828800" cy="22860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Hard code </a:t>
            </a:r>
            <a:r>
              <a:rPr lang="en" sz="1400" dirty="0">
                <a:solidFill>
                  <a:srgbClr val="FFFFFF"/>
                </a:solidFill>
              </a:rPr>
              <a:t>the content to directly include an identity of the user, and the LRS endpoint and credentials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13000" y="4190999"/>
            <a:ext cx="1828800" cy="22860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>
                <a:solidFill>
                  <a:srgbClr val="FFFFFF"/>
                </a:solidFill>
              </a:rPr>
              <a:t>Prompt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" sz="1400" dirty="0">
                <a:solidFill>
                  <a:srgbClr val="FFFFFF"/>
                </a:solidFill>
              </a:rPr>
              <a:t>the </a:t>
            </a:r>
            <a:r>
              <a:rPr lang="en" sz="1400" dirty="0" smtClean="0">
                <a:solidFill>
                  <a:srgbClr val="FFFFFF"/>
                </a:solidFill>
              </a:rPr>
              <a:t>user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  <a:p>
            <a:r>
              <a:rPr lang="en" sz="1400" i="1" dirty="0">
                <a:solidFill>
                  <a:srgbClr val="FFFFFF"/>
                </a:solidFill>
              </a:rPr>
              <a:t>“I just logged in, why is it </a:t>
            </a:r>
            <a:r>
              <a:rPr lang="en" b="1" i="1" dirty="0">
                <a:solidFill>
                  <a:srgbClr val="FFFFFF"/>
                </a:solidFill>
              </a:rPr>
              <a:t>asking me again</a:t>
            </a:r>
            <a:r>
              <a:rPr lang="en" sz="1400" i="1" dirty="0">
                <a:solidFill>
                  <a:srgbClr val="FFFFFF"/>
                </a:solidFill>
              </a:rPr>
              <a:t>?”</a:t>
            </a:r>
            <a:endParaRPr lang="en-US" sz="1400" i="1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757" y="2667000"/>
            <a:ext cx="1090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8000" b="1" dirty="0" smtClean="0">
                <a:solidFill>
                  <a:srgbClr val="FFFFFF"/>
                </a:solidFill>
              </a:rPr>
              <a:t>A:</a:t>
            </a:r>
            <a:endParaRPr lang="en-US" sz="8000" dirty="0"/>
          </a:p>
        </p:txBody>
      </p:sp>
      <p:sp>
        <p:nvSpPr>
          <p:cNvPr id="9" name="Rectangle 8"/>
          <p:cNvSpPr/>
          <p:nvPr/>
        </p:nvSpPr>
        <p:spPr>
          <a:xfrm>
            <a:off x="4597400" y="4190999"/>
            <a:ext cx="1828800" cy="22860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FF"/>
                </a:solidFill>
              </a:rPr>
              <a:t>Exposes the LRS credential </a:t>
            </a:r>
            <a:r>
              <a:rPr lang="en" sz="1400" dirty="0" smtClean="0">
                <a:solidFill>
                  <a:srgbClr val="FFFFFF"/>
                </a:solidFill>
              </a:rPr>
              <a:t>for </a:t>
            </a:r>
            <a:r>
              <a:rPr lang="en" sz="1400" dirty="0">
                <a:solidFill>
                  <a:srgbClr val="FFFFFF"/>
                </a:solidFill>
              </a:rPr>
              <a:t>every </a:t>
            </a:r>
            <a:r>
              <a:rPr lang="en" sz="1400" dirty="0" smtClean="0">
                <a:solidFill>
                  <a:srgbClr val="FFFFFF"/>
                </a:solidFill>
              </a:rPr>
              <a:t>user</a:t>
            </a:r>
            <a:endParaRPr lang="en-US" sz="14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FFFFF"/>
                </a:solidFill>
              </a:rPr>
              <a:t> to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en" sz="1400" dirty="0" smtClean="0">
                <a:solidFill>
                  <a:srgbClr val="FFFFFF"/>
                </a:solidFill>
              </a:rPr>
              <a:t>see </a:t>
            </a:r>
            <a:r>
              <a:rPr lang="en" sz="1400" dirty="0">
                <a:solidFill>
                  <a:srgbClr val="FFFFFF"/>
                </a:solidFill>
              </a:rPr>
              <a:t>- they could even manually post </a:t>
            </a:r>
            <a:endParaRPr lang="en-US" sz="14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S</a:t>
            </a:r>
            <a:r>
              <a:rPr lang="en" sz="1400" dirty="0" smtClean="0">
                <a:solidFill>
                  <a:srgbClr val="FFFFFF"/>
                </a:solidFill>
              </a:rPr>
              <a:t>tatementto </a:t>
            </a:r>
            <a:r>
              <a:rPr lang="en" sz="1400" dirty="0">
                <a:solidFill>
                  <a:srgbClr val="FFFFFF"/>
                </a:solidFill>
              </a:rPr>
              <a:t>claim they passed</a:t>
            </a:r>
            <a:r>
              <a:rPr lang="en" sz="1400" dirty="0" smtClean="0">
                <a:solidFill>
                  <a:srgbClr val="FFFFFF"/>
                </a:solidFill>
              </a:rPr>
              <a:t>.</a:t>
            </a:r>
            <a:endParaRPr lang="en-US" sz="14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400" dirty="0" smtClean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81801" y="4190999"/>
            <a:ext cx="1828800" cy="22860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FF"/>
                </a:solidFill>
              </a:rPr>
              <a:t>Make up </a:t>
            </a:r>
            <a:r>
              <a:rPr lang="en" sz="1400" dirty="0" smtClean="0">
                <a:solidFill>
                  <a:srgbClr val="FFFFFF"/>
                </a:solidFill>
              </a:rPr>
              <a:t>some </a:t>
            </a:r>
            <a:r>
              <a:rPr lang="en" sz="1400" dirty="0">
                <a:solidFill>
                  <a:srgbClr val="FFFFFF"/>
                </a:solidFill>
              </a:rPr>
              <a:t>other method</a:t>
            </a:r>
          </a:p>
        </p:txBody>
      </p:sp>
      <p:sp>
        <p:nvSpPr>
          <p:cNvPr id="11" name="Freeform 10"/>
          <p:cNvSpPr/>
          <p:nvPr/>
        </p:nvSpPr>
        <p:spPr>
          <a:xfrm>
            <a:off x="241299" y="4731274"/>
            <a:ext cx="8521701" cy="273574"/>
          </a:xfrm>
          <a:custGeom>
            <a:avLst/>
            <a:gdLst>
              <a:gd name="connsiteX0" fmla="*/ 0 w 5162550"/>
              <a:gd name="connsiteY0" fmla="*/ 121174 h 121174"/>
              <a:gd name="connsiteX1" fmla="*/ 5162550 w 5162550"/>
              <a:gd name="connsiteY1" fmla="*/ 64024 h 12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2550" h="121174">
                <a:moveTo>
                  <a:pt x="0" y="121174"/>
                </a:moveTo>
                <a:cubicBezTo>
                  <a:pt x="1785937" y="27511"/>
                  <a:pt x="3571875" y="-66151"/>
                  <a:pt x="5162550" y="64024"/>
                </a:cubicBezTo>
              </a:path>
            </a:pathLst>
          </a:custGeom>
          <a:noFill/>
          <a:ln w="25400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242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0816">
            <a:off x="-193676" y="294244"/>
            <a:ext cx="6061076" cy="260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XAPI Launch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1905000"/>
            <a:ext cx="7543800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381000"/>
            <a:ext cx="83058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6600" b="1" dirty="0" smtClean="0">
                <a:solidFill>
                  <a:srgbClr val="FFFFFF"/>
                </a:solidFill>
              </a:rPr>
              <a:t>Q:</a:t>
            </a:r>
            <a:r>
              <a:rPr lang="en-US" sz="6600" b="1" dirty="0" smtClean="0">
                <a:solidFill>
                  <a:srgbClr val="FFFFFF"/>
                </a:solidFill>
              </a:rPr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What </a:t>
            </a:r>
            <a:r>
              <a:rPr lang="en-US" sz="4400" dirty="0">
                <a:solidFill>
                  <a:srgbClr val="FFFFFF"/>
                </a:solidFill>
              </a:rPr>
              <a:t>does Launch </a:t>
            </a:r>
            <a:r>
              <a:rPr lang="en-US" sz="4400" dirty="0" smtClean="0">
                <a:solidFill>
                  <a:srgbClr val="FFFFFF"/>
                </a:solidFill>
              </a:rPr>
              <a:t>accomplish</a:t>
            </a:r>
            <a:r>
              <a:rPr lang="en-US" sz="4400" dirty="0">
                <a:solidFill>
                  <a:srgbClr val="FFFFFF"/>
                </a:solidFill>
              </a:rPr>
              <a:t>?</a:t>
            </a:r>
          </a:p>
          <a:p>
            <a:pPr lvl="0"/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3200" y="1828800"/>
            <a:ext cx="1828800" cy="22098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r>
              <a:rPr lang="en" dirty="0" smtClean="0">
                <a:solidFill>
                  <a:srgbClr val="FFFFFF"/>
                </a:solidFill>
              </a:rPr>
              <a:t>Using </a:t>
            </a:r>
            <a:r>
              <a:rPr lang="en" dirty="0">
                <a:solidFill>
                  <a:srgbClr val="FFFFFF"/>
                </a:solidFill>
              </a:rPr>
              <a:t>xAPI Launch, neither the user's identity </a:t>
            </a:r>
            <a:r>
              <a:rPr lang="en" sz="1600" i="1" dirty="0">
                <a:solidFill>
                  <a:srgbClr val="FFFFFF"/>
                </a:solidFill>
              </a:rPr>
              <a:t>nor their LRS credentials </a:t>
            </a:r>
            <a:r>
              <a:rPr lang="en" dirty="0">
                <a:solidFill>
                  <a:srgbClr val="FFFFFF"/>
                </a:solidFill>
              </a:rPr>
              <a:t>need be included in the content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0" y="1828800"/>
            <a:ext cx="1828800" cy="22098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r>
              <a:rPr lang="en" dirty="0" smtClean="0">
                <a:solidFill>
                  <a:srgbClr val="FFFFFF"/>
                </a:solidFill>
              </a:rPr>
              <a:t>The </a:t>
            </a:r>
            <a:r>
              <a:rPr lang="en" dirty="0">
                <a:solidFill>
                  <a:srgbClr val="FFFFFF"/>
                </a:solidFill>
              </a:rPr>
              <a:t>users’ LRS endpoint and password are </a:t>
            </a:r>
            <a:r>
              <a:rPr lang="en" sz="1600" i="1" dirty="0">
                <a:solidFill>
                  <a:schemeClr val="bg1"/>
                </a:solidFill>
              </a:rPr>
              <a:t>never shared </a:t>
            </a:r>
            <a:r>
              <a:rPr lang="en" dirty="0">
                <a:solidFill>
                  <a:srgbClr val="FFFFFF"/>
                </a:solidFill>
              </a:rPr>
              <a:t>with the content</a:t>
            </a:r>
            <a:endParaRPr lang="en-US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757" y="1828800"/>
            <a:ext cx="9310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6600" b="1" dirty="0" smtClean="0">
                <a:solidFill>
                  <a:srgbClr val="FFFFFF"/>
                </a:solidFill>
              </a:rPr>
              <a:t>A:</a:t>
            </a:r>
            <a:endParaRPr lang="en-US" sz="6600" dirty="0"/>
          </a:p>
        </p:txBody>
      </p:sp>
      <p:sp>
        <p:nvSpPr>
          <p:cNvPr id="9" name="Rectangle 8"/>
          <p:cNvSpPr/>
          <p:nvPr/>
        </p:nvSpPr>
        <p:spPr>
          <a:xfrm>
            <a:off x="5842000" y="1828800"/>
            <a:ext cx="1828800" cy="22098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r>
              <a:rPr lang="en" dirty="0" smtClean="0">
                <a:solidFill>
                  <a:srgbClr val="FFFFFF"/>
                </a:solidFill>
              </a:rPr>
              <a:t>Statements </a:t>
            </a:r>
            <a:r>
              <a:rPr lang="en" dirty="0">
                <a:solidFill>
                  <a:srgbClr val="FFFFFF"/>
                </a:solidFill>
              </a:rPr>
              <a:t>from the content are </a:t>
            </a:r>
            <a:r>
              <a:rPr lang="en" i="1" dirty="0">
                <a:solidFill>
                  <a:srgbClr val="FFFFFF"/>
                </a:solidFill>
              </a:rPr>
              <a:t>automatically </a:t>
            </a:r>
            <a:r>
              <a:rPr lang="en" dirty="0">
                <a:solidFill>
                  <a:srgbClr val="FFFFFF"/>
                </a:solidFill>
              </a:rPr>
              <a:t>grouped into a </a:t>
            </a:r>
            <a:r>
              <a:rPr lang="en" i="1" dirty="0" smtClean="0">
                <a:solidFill>
                  <a:srgbClr val="FFFFFF"/>
                </a:solidFill>
              </a:rPr>
              <a:t>session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" sz="1400" dirty="0" smtClean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3200" y="4343400"/>
            <a:ext cx="1828800" cy="22098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r>
              <a:rPr lang="en" i="1" dirty="0" smtClean="0">
                <a:solidFill>
                  <a:srgbClr val="FFFFFF"/>
                </a:solidFill>
              </a:rPr>
              <a:t>limited </a:t>
            </a:r>
            <a:r>
              <a:rPr lang="en" i="1" dirty="0">
                <a:solidFill>
                  <a:srgbClr val="FFFFFF"/>
                </a:solidFill>
              </a:rPr>
              <a:t>access </a:t>
            </a:r>
            <a:r>
              <a:rPr lang="en" dirty="0">
                <a:solidFill>
                  <a:srgbClr val="FFFFFF"/>
                </a:solidFill>
              </a:rPr>
              <a:t>to the LRS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7600" y="4343400"/>
            <a:ext cx="1828800" cy="22098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>
              <a:buFont typeface="StarSymbol"/>
              <a:buNone/>
            </a:pPr>
            <a:r>
              <a:rPr lang="en" dirty="0">
                <a:solidFill>
                  <a:srgbClr val="FFFFFF"/>
                </a:solidFill>
              </a:rPr>
              <a:t>can have custom </a:t>
            </a:r>
            <a:r>
              <a:rPr lang="en" i="1" dirty="0">
                <a:solidFill>
                  <a:srgbClr val="FFFFFF"/>
                </a:solidFill>
              </a:rPr>
              <a:t>launch parameters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42000" y="4343400"/>
            <a:ext cx="1828800" cy="22098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optional </a:t>
            </a:r>
            <a:r>
              <a:rPr lang="en" i="1" dirty="0">
                <a:solidFill>
                  <a:srgbClr val="FFFFFF"/>
                </a:solidFill>
              </a:rPr>
              <a:t>cryptographic key </a:t>
            </a:r>
            <a:r>
              <a:rPr lang="en" dirty="0">
                <a:solidFill>
                  <a:srgbClr val="FFFFFF"/>
                </a:solidFill>
              </a:rPr>
              <a:t>(student proof)</a:t>
            </a:r>
          </a:p>
          <a:p>
            <a:endParaRPr lang="en" sz="14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7924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Launch in your Content</a:t>
            </a:r>
            <a:endParaRPr 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28197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4562253"/>
            <a:ext cx="2895600" cy="76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2518" y="371253"/>
            <a:ext cx="7558964" cy="6557076"/>
            <a:chOff x="609600" y="990600"/>
            <a:chExt cx="7558964" cy="6557076"/>
          </a:xfrm>
        </p:grpSpPr>
        <p:pic>
          <p:nvPicPr>
            <p:cNvPr id="11" name="Picture 3" descr="C:\Users\sae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990600"/>
              <a:ext cx="7558964" cy="6557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90600" y="1358348"/>
              <a:ext cx="6781800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9821">
            <a:off x="3722464" y="3239385"/>
            <a:ext cx="460851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hape 129"/>
          <p:cNvSpPr txBox="1">
            <a:spLocks/>
          </p:cNvSpPr>
          <p:nvPr/>
        </p:nvSpPr>
        <p:spPr>
          <a:xfrm>
            <a:off x="1143000" y="762000"/>
            <a:ext cx="6858000" cy="4190999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lvl1pPr lvl="0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1pPr>
            <a:lvl2pPr lvl="1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2pPr>
            <a:lvl3pPr lvl="2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3pPr>
            <a:lvl4pPr lvl="3" algn="l">
              <a:buSzPct val="75000"/>
              <a:buFont typeface="StarSymbol"/>
              <a:buChar char="–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4pPr>
            <a:lvl5pPr lvl="4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5pPr>
            <a:lvl6pPr lvl="5" algn="l">
              <a:buSzPct val="45000"/>
              <a:buFont typeface="StarSymbol"/>
              <a:buChar char="●"/>
              <a:tabLst/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6pPr>
            <a:lvl7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  <a:defRPr lang="en-US" sz="1800" b="1" i="0" u="none" strike="noStrike" cap="none" spc="0" baseline="0">
                <a:solidFill>
                  <a:srgbClr val="808080"/>
                </a:solidFill>
                <a:latin typeface="Franklin Gothic Book"/>
                <a:cs typeface="Baskerville"/>
              </a:defRPr>
            </a:lvl7pPr>
          </a:lstStyle>
          <a:p>
            <a:pPr rtl="0">
              <a:buFont typeface="StarSymbol"/>
              <a:buNone/>
              <a:tabLst>
                <a:tab pos="463550" algn="l"/>
              </a:tabLst>
            </a:pPr>
            <a:endParaRPr lang="en-US" dirty="0" smtClean="0">
              <a:latin typeface="Consolas"/>
              <a:ea typeface="Consolas"/>
              <a:cs typeface="Consolas"/>
              <a:sym typeface="Consolas"/>
            </a:endParaRPr>
          </a:p>
          <a:p>
            <a:pPr rtl="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ADL.launch(</a:t>
            </a:r>
          </a:p>
          <a:p>
            <a:pPr marL="457200" indent="457200" rtl="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function(err,apiData,xAPI){</a:t>
            </a:r>
          </a:p>
          <a:p>
            <a:pPr marL="1371600" rtl="0">
              <a:buFont typeface="StarSymbol"/>
              <a:buNone/>
              <a:tabLst>
                <a:tab pos="463550" algn="l"/>
              </a:tabLst>
            </a:pPr>
            <a:endParaRPr lang="en" sz="1500" dirty="0" smtClean="0">
              <a:latin typeface="Consolas"/>
              <a:ea typeface="Consolas"/>
              <a:cs typeface="Consolas"/>
              <a:sym typeface="Consolas"/>
            </a:endParaRPr>
          </a:p>
          <a:p>
            <a:pPr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	if(err)</a:t>
            </a:r>
          </a:p>
          <a:p>
            <a:pPr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    	{</a:t>
            </a:r>
          </a:p>
          <a:p>
            <a:pPr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    		$('#apiData').text(err)</a:t>
            </a:r>
          </a:p>
          <a:p>
            <a:pPr rtl="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    	}</a:t>
            </a:r>
          </a:p>
          <a:p>
            <a:pPr marL="137160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else</a:t>
            </a:r>
          </a:p>
          <a:p>
            <a:pPr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    	{	</a:t>
            </a:r>
          </a:p>
          <a:p>
            <a:pPr indent="45720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    	$('#apiData').text(JSON.stringify(apiData))</a:t>
            </a:r>
          </a:p>
          <a:p>
            <a:pPr marL="457200" indent="457200" rtl="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    	var t = new ADL.XAPIStatement(...);		</a:t>
            </a:r>
          </a:p>
          <a:p>
            <a:pPr marL="457200" indent="45720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xAPI.sendStatement(t);</a:t>
            </a:r>
          </a:p>
          <a:p>
            <a:pPr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rtl="0"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		},false</a:t>
            </a:r>
          </a:p>
          <a:p>
            <a:pPr>
              <a:buFont typeface="StarSymbol"/>
              <a:buNone/>
              <a:tabLst>
                <a:tab pos="463550" algn="l"/>
              </a:tabLst>
            </a:pPr>
            <a:r>
              <a:rPr lang="en" sz="15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rtl="0">
              <a:buFont typeface="StarSymbol"/>
              <a:buNone/>
              <a:tabLst>
                <a:tab pos="463550" algn="l"/>
              </a:tabLst>
            </a:pPr>
            <a:endParaRPr lang="en" sz="15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99289657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685800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6600" b="1" dirty="0" smtClean="0">
                <a:solidFill>
                  <a:srgbClr val="FFFFFF"/>
                </a:solidFill>
              </a:rPr>
              <a:t>Q:</a:t>
            </a:r>
            <a:r>
              <a:rPr lang="en" sz="4800" dirty="0" smtClean="0">
                <a:solidFill>
                  <a:srgbClr val="FFFFFF"/>
                </a:solidFill>
              </a:rPr>
              <a:t> </a:t>
            </a:r>
            <a:r>
              <a:rPr lang="en-US" sz="4800" dirty="0" smtClean="0">
                <a:solidFill>
                  <a:srgbClr val="FFFFFF"/>
                </a:solidFill>
              </a:rPr>
              <a:t>What Data do you get? </a:t>
            </a:r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6200" y="2590800"/>
            <a:ext cx="1905000" cy="24384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Err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solidFill>
                <a:srgbClr val="FFFFFF"/>
              </a:solidFill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A string error can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 if there was a problem null if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all is well.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0600" y="2590800"/>
            <a:ext cx="1905000" cy="24384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 err="1" smtClean="0">
                <a:solidFill>
                  <a:srgbClr val="FFFFFF"/>
                </a:solidFill>
              </a:rPr>
              <a:t>apiData</a:t>
            </a:r>
            <a:endParaRPr lang="en" sz="28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A structure containing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Configuration.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209800"/>
            <a:ext cx="10903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8000" b="1" dirty="0" smtClean="0">
                <a:solidFill>
                  <a:srgbClr val="FFFFFF"/>
                </a:solidFill>
              </a:rPr>
              <a:t>A:</a:t>
            </a:r>
            <a:endParaRPr lang="en-US" sz="8000" dirty="0"/>
          </a:p>
        </p:txBody>
      </p:sp>
      <p:sp>
        <p:nvSpPr>
          <p:cNvPr id="9" name="Rectangle 8"/>
          <p:cNvSpPr/>
          <p:nvPr/>
        </p:nvSpPr>
        <p:spPr>
          <a:xfrm>
            <a:off x="5715000" y="2590800"/>
            <a:ext cx="1905000" cy="243840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xAPI</a:t>
            </a:r>
            <a:endParaRPr lang="en-US" sz="28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sz="1400" dirty="0" smtClean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An instance of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 the xAPI Wrapper that is already configured to talk to the proper endpoint.</a:t>
            </a:r>
            <a:endParaRPr lang="en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8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5486400"/>
            <a:ext cx="2895600" cy="76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3548">
            <a:off x="381722" y="637478"/>
            <a:ext cx="3306497" cy="1288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2057400"/>
            <a:ext cx="655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sz="4400" dirty="0" smtClean="0">
                <a:solidFill>
                  <a:srgbClr val="FFFFFF"/>
                </a:solidFill>
              </a:rPr>
              <a:t>Actor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>
                <a:solidFill>
                  <a:srgbClr val="FFFFFF"/>
                </a:solidFill>
              </a:rPr>
              <a:t>Endpoint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>
                <a:solidFill>
                  <a:srgbClr val="FFFFFF"/>
                </a:solidFill>
              </a:rPr>
              <a:t>Context Activities 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>
                <a:solidFill>
                  <a:srgbClr val="FFFFFF"/>
                </a:solidFill>
              </a:rPr>
              <a:t>Custom Data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>
                <a:solidFill>
                  <a:srgbClr val="FFFFFF"/>
                </a:solidFill>
              </a:rPr>
              <a:t>Session Length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>
                <a:solidFill>
                  <a:srgbClr val="FFFFFF"/>
                </a:solidFill>
              </a:rPr>
              <a:t>Initialization Code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37789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21379</TotalTime>
  <Words>825</Words>
  <Application>Microsoft Macintosh PowerPoint</Application>
  <PresentationFormat>On-screen Show (4:3)</PresentationFormat>
  <Paragraphs>147</Paragraphs>
  <Slides>15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2_Title Slide</vt:lpstr>
      <vt:lpstr>2_Slidevana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Erin Avvento</dc:creator>
  <cp:lastModifiedBy>claus larbie</cp:lastModifiedBy>
  <cp:revision>1089</cp:revision>
  <cp:lastPrinted>2016-10-31T14:47:47Z</cp:lastPrinted>
  <dcterms:created xsi:type="dcterms:W3CDTF">2013-04-29T19:16:43Z</dcterms:created>
  <dcterms:modified xsi:type="dcterms:W3CDTF">2016-11-02T16:11:59Z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celine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20</vt:r8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35</vt:r8>
  </property>
</Properties>
</file>